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sldIdLst>
    <p:sldId id="258" r:id="rId4"/>
    <p:sldId id="419" r:id="rId5"/>
    <p:sldId id="391" r:id="rId7"/>
    <p:sldId id="394" r:id="rId8"/>
    <p:sldId id="399" r:id="rId9"/>
    <p:sldId id="390" r:id="rId10"/>
    <p:sldId id="411" r:id="rId11"/>
    <p:sldId id="400" r:id="rId12"/>
    <p:sldId id="405" r:id="rId13"/>
    <p:sldId id="412" r:id="rId14"/>
    <p:sldId id="407" r:id="rId15"/>
    <p:sldId id="408" r:id="rId16"/>
    <p:sldId id="409" r:id="rId17"/>
    <p:sldId id="33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9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CFD62-537A-431C-9133-403CC757F90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0680F-7F60-4AE3-859F-6F9CCC3B40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em thân mến ! đây là một bức tranh mà các em đã tìm hiểu trong bài tập đọc gà trống và cáo của tác giả La  Phong-  ten- Nguyễn Minh Lược dịch. Hôm nay cô sẽ hướng dẫn cho các em viết đúng chính tả 2 đoạn thơ cuối của bài thơ gà trống và cáo, cô sẽ hướng dẫn các em cách trình bày các dòng thơtrong bài.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BAD92-8FC5-42D9-AB93-7B8CA8A83DE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Đây là thơ lục bát , Trước khi viết, cô sẽ hướng dẫn các em trình cho đẹp nhé! Tựa bài các em vào 4 ô, , dòng 6 viết lùi vào 2 ô, dòng 8 chữ viết sát đường kẻ đậm của vở. Chữ đầu các dòng thơ phải viết hoa. Viết hoa tên riêng của hai nhân vật  gà trống và cáo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0680F-7F60-4AE3-859F-6F9CCC3B40C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VIẾT TỪ KHÓ !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em thân mến ! Trong bài có một số từ khó , các em lắng nghe cô phân tích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thứ nhất là từ gian dối , các em chú ý trong tiếng gian , các em chú ý âm đầu là gi, trong tiếng dối , có âm đầu là d , các em lắng nghe cô đọc gian dối 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thứ hai là loan tin , các em chú ý trong tiếng loan , có chứa vầ oan,, các em lắng nghe cô đọc  loan tin.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thứ 3 là từ quắp đuôi , các em chú ý trong tiếng quắp  có vần ắp , trong tiếng đuôi có chưa vần uôi. Các em lắng nghe cô đọc quắp đuôi.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cuối cùng là từ khoái chí , trong tiếng khoái có chứa vần oai. Mời các em lắng nghe cô đọc khoái chí 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BAD92-8FC5-42D9-AB93-7B8CA8A83DE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dừng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9BAD92-8FC5-42D9-AB93-7B8CA8A83D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người luôn biết mơ ước khao khát và tìm hiểu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9BAD92-8FC5-42D9-AB93-7B8CA8A83D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11.Bây giờ chúng ta chuyển sang bài tập 2b. Yêu cầu là tìm những từ bỏ trống có vần ươn hoặc vần ương để hoàn chỉnh đoạn văn dưới đây.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em lắng nghe cô đọc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 Trung ở gần sân bay ...................................................cường tráng 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tìm  các từ có chưa vần ươn / ương điền vào chỗ thích hợp thì các em suy nghĩ và làm bài nhé!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đây các em đối chiếu kết quả của mình và kết quả trên màn hình . Nếu các em làm đúng thì cô có lời khen . Nếu có một số từ điền vào chưa đúng thì các em sửa bài nhé !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Như vậy nội dung của đoạn văn này nói về ước mơ trở thành phi công của bạn Trung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A9BAD92-8FC5-42D9-AB93-7B8CA8A83D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Và đây là một số hình ảnh  cô chú phi công của nước 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BAD92-8FC5-42D9-AB93-7B8CA8A83DE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L13. Bài học của chúng ta đến đây là kết thúc 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em chuẩn bị bài: Nghe viết : Trung thu đọc lập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 biệt r/d/gi, iên, yên, iêng / sgk trang 77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 chào tạm biệt các em , Cô chúc các em có thật nhiều sức khỏe và học tập tốt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BAD92-8FC5-42D9-AB93-7B8CA8A83DE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636E-8BE6-4891-ADD8-D3D8E4DC9C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C69A-7290-45C2-BE30-77BC9BB9A2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9" y="218256"/>
            <a:ext cx="62266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Algerian" panose="04020705040A02060702" pitchFamily="82" charset="0"/>
              </a:rPr>
              <a:t>ỦY BAN NHÂN DÂN QUẬN </a:t>
            </a:r>
            <a:r>
              <a:rPr lang="en-US" sz="2600" dirty="0" smtClean="0">
                <a:latin typeface="Algerian" panose="04020705040A02060702" pitchFamily="82" charset="0"/>
              </a:rPr>
              <a:t>TÂN BÌNH</a:t>
            </a:r>
            <a:endParaRPr lang="en-US" sz="2600" dirty="0">
              <a:latin typeface="Algerian" panose="04020705040A02060702" pitchFamily="82" charset="0"/>
            </a:endParaRPr>
          </a:p>
          <a:p>
            <a:pPr algn="ctr"/>
            <a:r>
              <a:rPr lang="en-US" sz="2600" dirty="0" smtClean="0">
                <a:latin typeface="Algerian" panose="04020705040A02060702" pitchFamily="82" charset="0"/>
              </a:rPr>
              <a:t>TRƯỜNG TH PHẠM VĂN HAI</a:t>
            </a:r>
            <a:endParaRPr lang="en-US" sz="2600" dirty="0">
              <a:latin typeface="Algerian" panose="04020705040A020607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3192" y="2356701"/>
            <a:ext cx="8927183" cy="1338606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vi-VN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CHÍNH TẢ LỚP 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4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72"/>
    </mc:Choice>
    <mc:Fallback>
      <p:transition spd="slow" advTm="132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t air balloons in the sky&#10;&#10;Description automatically generated with medium confidenc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0"/>
          <a:stretch>
            <a:fillRect/>
          </a:stretch>
        </p:blipFill>
        <p:spPr>
          <a:xfrm>
            <a:off x="-323627" y="1282"/>
            <a:ext cx="12191980" cy="6856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2069" y="249295"/>
            <a:ext cx="6300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181" y="869469"/>
            <a:ext cx="571268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Xin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 tin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               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Quắp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“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ai. ”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La Phông - ten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3984" y="5137590"/>
            <a:ext cx="6300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Minh lược dịch)                                                                                   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18"/>
    </mc:Choice>
    <mc:Fallback>
      <p:transition spd="slow" advTm="1311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1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1524000" y="4191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1013381" y="762149"/>
            <a:ext cx="10383625" cy="31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tuệ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la.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210558" y="197255"/>
            <a:ext cx="977088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vi-V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2: Tìm những chữ bị bỏ trống để hoàn chỉnh các đoạn văn dưới đây. Biết rằng:</a:t>
            </a:r>
            <a:endParaRPr kumimoji="0" lang="vi-V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54" name="Rectangle 1"/>
          <p:cNvSpPr>
            <a:spLocks noChangeArrowheads="1"/>
          </p:cNvSpPr>
          <p:nvPr/>
        </p:nvSpPr>
        <p:spPr bwMode="auto">
          <a:xfrm>
            <a:off x="1120218" y="1641355"/>
            <a:ext cx="966404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Con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tuệ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la.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advTm="145599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1" grpId="1"/>
      <p:bldP spid="14353" grpId="0"/>
      <p:bldP spid="143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191000" y="121920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5105400" y="2743200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 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524000" y="4191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142261" y="457200"/>
            <a:ext cx="102924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2b.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05813" y="1471759"/>
            <a:ext cx="10928899" cy="230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bay.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phi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phi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bay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xuyên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64456" y="1444812"/>
            <a:ext cx="11211612" cy="273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bay.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phi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phi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bay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xuyên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cường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advTm="130691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9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/>
      <p:bldP spid="12310" grpId="0"/>
      <p:bldP spid="12310" grpId="1"/>
      <p:bldP spid="123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:\Users\MsHuong\Desktop\j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" y="0"/>
            <a:ext cx="5041769" cy="322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 descr="C:\Users\MsHuong\Desktop\20695086-images1310571_b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8593"/>
            <a:ext cx="5115612" cy="362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C:\Users\MsHuong\Desktop\ngoc2212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13" y="3228593"/>
            <a:ext cx="6436624" cy="362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C:\Users\MsHuong\Desktop\avat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13" y="-876671"/>
            <a:ext cx="6436624" cy="41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08"/>
    </mc:Choice>
    <mc:Fallback>
      <p:transition spd="slow" advTm="6180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EJ145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40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1" y="2438402"/>
            <a:ext cx="5715001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sức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khỏe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tập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tốt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!</a:t>
            </a:r>
            <a:endParaRPr lang="en-US" sz="3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35"/>
    </mc:Choice>
    <mc:Fallback>
      <p:transition spd="slow" advTm="2713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743200" y="2438400"/>
            <a:ext cx="640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3200">
              <a:latin typeface="VNI-Times" pitchFamily="2" charset="0"/>
            </a:endParaRPr>
          </a:p>
        </p:txBody>
      </p:sp>
      <p:pic>
        <p:nvPicPr>
          <p:cNvPr id="5123" name="Picture 4" descr="IMG_100912_0131"/>
          <p:cNvPicPr>
            <a:picLocks noChangeAspect="1" noChangeArrowheads="1"/>
          </p:cNvPicPr>
          <p:nvPr/>
        </p:nvPicPr>
        <p:blipFill>
          <a:blip r:embed="rId1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5495"/>
            <a:ext cx="9893935" cy="480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524000" y="0"/>
            <a:ext cx="9144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 Ba, ngày 2 tháng 11 năm 2021</a:t>
            </a:r>
            <a:endParaRPr lang="en-US" altLang="en-US" sz="2800" b="1" dirty="0" err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524000" y="634047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med" advTm="290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798598" y="1390371"/>
            <a:ext cx="6815333" cy="1933063"/>
            <a:chOff x="1001661" y="2563914"/>
            <a:chExt cx="5231989" cy="2438808"/>
          </a:xfrm>
        </p:grpSpPr>
        <p:sp>
          <p:nvSpPr>
            <p:cNvPr id="14" name="矩形: 圆角 13"/>
            <p:cNvSpPr/>
            <p:nvPr/>
          </p:nvSpPr>
          <p:spPr>
            <a:xfrm>
              <a:off x="1001661" y="2563914"/>
              <a:ext cx="5231989" cy="186501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TextBox 2"/>
            <p:cNvSpPr txBox="1"/>
            <p:nvPr/>
          </p:nvSpPr>
          <p:spPr>
            <a:xfrm>
              <a:off x="1266539" y="2711753"/>
              <a:ext cx="4702231" cy="2290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333333"/>
                  </a:solidFill>
                  <a:latin typeface="+mj-lt"/>
                  <a:cs typeface="Times New Roman" panose="02020603050405020304" pitchFamily="18" charset="0"/>
                </a:rPr>
                <a:t>- Nhớ viết lại đúng chính tả, trình bày đúng một đoạn trích trong bài thơ: “Gà Trống và Cáo”.</a:t>
              </a:r>
              <a:endParaRPr lang="vi-VN" sz="2800" b="1" dirty="0">
                <a:solidFill>
                  <a:srgbClr val="333333"/>
                </a:solidFill>
                <a:latin typeface="+mj-lt"/>
                <a:cs typeface="Times New Roman" panose="02020603050405020304" pitchFamily="18" charset="0"/>
              </a:endParaRPr>
            </a:p>
            <a:p>
              <a:pPr algn="ctr"/>
              <a:endParaRPr lang="en-US" sz="28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159994" y="3347487"/>
            <a:ext cx="8069410" cy="2357583"/>
            <a:chOff x="992992" y="2406504"/>
            <a:chExt cx="5223139" cy="1959935"/>
          </a:xfrm>
        </p:grpSpPr>
        <p:sp>
          <p:nvSpPr>
            <p:cNvPr id="17" name="矩形: 圆角 16"/>
            <p:cNvSpPr/>
            <p:nvPr/>
          </p:nvSpPr>
          <p:spPr>
            <a:xfrm>
              <a:off x="1028937" y="2406504"/>
              <a:ext cx="5187194" cy="1959935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" name="TextBox 2"/>
            <p:cNvSpPr txBox="1"/>
            <p:nvPr/>
          </p:nvSpPr>
          <p:spPr>
            <a:xfrm>
              <a:off x="992992" y="2578173"/>
              <a:ext cx="5050531" cy="150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333333"/>
                  </a:solidFill>
                  <a:latin typeface="+mj-lt"/>
                  <a:cs typeface="Times New Roman" panose="02020603050405020304" pitchFamily="18" charset="0"/>
                </a:rPr>
                <a:t>-Tìm đúng viết đúng chính tả những tiếng bắt đầu bằng tr/ch, (ươn/ương) để điền vào chỗ trống , hợp với nghĩa đã cho.</a:t>
              </a:r>
              <a:endParaRPr lang="en-US" sz="2800" b="1" dirty="0">
                <a:latin typeface="+mj-lt"/>
              </a:endParaRPr>
            </a:p>
            <a:p>
              <a:pPr algn="ctr"/>
              <a:endParaRPr lang="en-US" sz="28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76834" y="1509833"/>
            <a:ext cx="1546121" cy="1553496"/>
            <a:chOff x="5601542" y="2483063"/>
            <a:chExt cx="1546121" cy="155349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21" t="23265" b="28528"/>
            <a:stretch>
              <a:fillRect/>
            </a:stretch>
          </p:blipFill>
          <p:spPr>
            <a:xfrm>
              <a:off x="5601542" y="2483063"/>
              <a:ext cx="1546121" cy="1553496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6035956" y="3069725"/>
              <a:ext cx="1103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01</a:t>
              </a:r>
              <a:endPara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909326" y="3610256"/>
            <a:ext cx="1546121" cy="1553496"/>
            <a:chOff x="5491850" y="4247718"/>
            <a:chExt cx="1546121" cy="155349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21" t="23265" b="28528"/>
            <a:stretch>
              <a:fillRect/>
            </a:stretch>
          </p:blipFill>
          <p:spPr>
            <a:xfrm>
              <a:off x="5491850" y="4247718"/>
              <a:ext cx="1546121" cy="1553496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5854166" y="4764921"/>
              <a:ext cx="1103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02</a:t>
              </a:r>
              <a:endParaRPr lang="zh-CN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90340" y="412818"/>
            <a:ext cx="3876453" cy="802209"/>
            <a:chOff x="-80691" y="-640399"/>
            <a:chExt cx="4556933" cy="907919"/>
          </a:xfrm>
        </p:grpSpPr>
        <p:grpSp>
          <p:nvGrpSpPr>
            <p:cNvPr id="26" name="组合 25"/>
            <p:cNvGrpSpPr/>
            <p:nvPr/>
          </p:nvGrpSpPr>
          <p:grpSpPr>
            <a:xfrm rot="406819" flipH="1">
              <a:off x="-80691" y="-640399"/>
              <a:ext cx="1030666" cy="703956"/>
              <a:chOff x="9015984" y="2528554"/>
              <a:chExt cx="2157344" cy="1473489"/>
            </a:xfrm>
          </p:grpSpPr>
          <p:sp>
            <p:nvSpPr>
              <p:cNvPr id="38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9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0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1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2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3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4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5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6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47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201576" y="61145"/>
              <a:ext cx="3274666" cy="206375"/>
              <a:chOff x="4531763" y="904319"/>
              <a:chExt cx="3274666" cy="206375"/>
            </a:xfrm>
            <a:solidFill>
              <a:schemeClr val="bg1"/>
            </a:solidFill>
          </p:grpSpPr>
          <p:sp>
            <p:nvSpPr>
              <p:cNvPr id="28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1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2" name="Freeform 139"/>
              <p:cNvSpPr/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3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4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5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6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7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3999287" y="192351"/>
            <a:ext cx="4563919" cy="101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MỤC</a:t>
            </a:r>
            <a:r>
              <a:rPr kumimoji="0" lang="en-US" altLang="zh-CN" sz="54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 TIÊU</a:t>
            </a:r>
            <a:endParaRPr kumimoji="0" lang="zh-CN" altLang="en-US" sz="54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Roboto Black" panose="02000000000000000000" pitchFamily="2" charset="0"/>
              <a:ea typeface="Microsoft YaHei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608" y="1214426"/>
            <a:ext cx="3415429" cy="406693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6933">
        <p:random/>
      </p:transition>
    </mc:Choice>
    <mc:Fallback>
      <p:transition spd="slow" advClick="0" advTm="2693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70" y="-1"/>
            <a:ext cx="12381570" cy="6858001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6" name="TextBox 5"/>
          <p:cNvSpPr txBox="1"/>
          <p:nvPr/>
        </p:nvSpPr>
        <p:spPr>
          <a:xfrm>
            <a:off x="3081064" y="208914"/>
            <a:ext cx="6300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9876" y="793689"/>
            <a:ext cx="580197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Xin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 tin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               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Quắp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“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ai.”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Phông - ten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2976" y="5136308"/>
            <a:ext cx="6300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Minh lược dịch)                                                                                   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536290" y="34235"/>
            <a:ext cx="6300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6743" y="618591"/>
            <a:ext cx="532442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 Xin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cặp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săn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loan tin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         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bay                               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Quắp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đuôi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co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cẳng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       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phì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                                                “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phường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dối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ai.”</a:t>
            </a: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La Phông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ten</a:t>
            </a: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        </a:t>
            </a: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5847" y="1071354"/>
            <a:ext cx="6546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iều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1190" y="1783420"/>
            <a:ext cx="66741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5847" y="1864370"/>
            <a:ext cx="6674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Nh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 ý 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7493" y="2572823"/>
            <a:ext cx="66741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8396" y="3608506"/>
            <a:ext cx="6674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17683" y="636389"/>
            <a:ext cx="0" cy="473849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55324" y="4835226"/>
            <a:ext cx="4771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(Nguyễn Minh lược dịch)                                                                                   </a:t>
            </a: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835"/>
    </mc:Choice>
    <mc:Fallback>
      <p:transition spd="slow" advTm="57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t air balloons in the sky&#10;&#10;Description automatically generated with medium confidenc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0"/>
          <a:stretch>
            <a:fillRect/>
          </a:stretch>
        </p:blipFill>
        <p:spPr>
          <a:xfrm>
            <a:off x="-262783" y="-32953"/>
            <a:ext cx="12525355" cy="6856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536290" y="34235"/>
            <a:ext cx="6300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6743" y="618591"/>
            <a:ext cx="532442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Xin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 tin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               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Quắp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“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ai.”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La Phông - ten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5847" y="1864370"/>
            <a:ext cx="6674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ý 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77493" y="2572823"/>
            <a:ext cx="66741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8396" y="3608506"/>
            <a:ext cx="6674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17683" y="636389"/>
            <a:ext cx="0" cy="473849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55324" y="4835226"/>
            <a:ext cx="4771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Minh lược dịch)                                                                                   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671"/>
    </mc:Choice>
    <mc:Fallback>
      <p:transition spd="slow" advTm="10567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5897" y="1995387"/>
            <a:ext cx="359664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2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Luyện</a:t>
            </a:r>
            <a:r>
              <a:rPr lang="en-US" sz="352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52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viết</a:t>
            </a:r>
            <a:r>
              <a:rPr lang="en-US" sz="352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52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từ</a:t>
            </a:r>
            <a:r>
              <a:rPr lang="en-US" sz="352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52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khó</a:t>
            </a:r>
            <a:endParaRPr lang="en-US" sz="352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1840" y="3002281"/>
            <a:ext cx="21336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20" dirty="0">
                <a:cs typeface="Times New Roman" panose="02020603050405020304" pitchFamily="18" charset="0"/>
              </a:rPr>
              <a:t> </a:t>
            </a:r>
            <a:r>
              <a:rPr lang="vi-VN" sz="3520" dirty="0">
                <a:cs typeface="Times New Roman" panose="02020603050405020304" pitchFamily="18" charset="0"/>
              </a:rPr>
              <a:t>gian</a:t>
            </a:r>
            <a:r>
              <a:rPr lang="en-US" sz="3520" dirty="0">
                <a:cs typeface="Times New Roman" panose="02020603050405020304" pitchFamily="18" charset="0"/>
              </a:rPr>
              <a:t> </a:t>
            </a:r>
            <a:r>
              <a:rPr lang="vi-VN" sz="3520" dirty="0">
                <a:cs typeface="Times New Roman" panose="02020603050405020304" pitchFamily="18" charset="0"/>
              </a:rPr>
              <a:t>dối</a:t>
            </a:r>
            <a:endParaRPr lang="en-US" sz="3520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8718" y="3636301"/>
            <a:ext cx="174657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20" dirty="0">
                <a:cs typeface="Times New Roman" panose="02020603050405020304" pitchFamily="18" charset="0"/>
              </a:rPr>
              <a:t>loan</a:t>
            </a:r>
            <a:r>
              <a:rPr lang="en-US" sz="3520" dirty="0">
                <a:cs typeface="Times New Roman" panose="02020603050405020304" pitchFamily="18" charset="0"/>
              </a:rPr>
              <a:t> </a:t>
            </a:r>
            <a:r>
              <a:rPr lang="vi-VN" sz="3520" dirty="0">
                <a:cs typeface="Times New Roman" panose="02020603050405020304" pitchFamily="18" charset="0"/>
              </a:rPr>
              <a:t>tin</a:t>
            </a:r>
            <a:r>
              <a:rPr lang="en-US" sz="3520" dirty="0">
                <a:cs typeface="Times New Roman" panose="02020603050405020304" pitchFamily="18" charset="0"/>
              </a:rPr>
              <a:t> </a:t>
            </a:r>
            <a:endParaRPr lang="en-US" sz="3520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1760" y="3063241"/>
            <a:ext cx="21336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20" dirty="0">
                <a:cs typeface="Times New Roman" panose="02020603050405020304" pitchFamily="18" charset="0"/>
              </a:rPr>
              <a:t>quắp</a:t>
            </a:r>
            <a:r>
              <a:rPr lang="en-US" sz="3520" dirty="0">
                <a:cs typeface="Times New Roman" panose="02020603050405020304" pitchFamily="18" charset="0"/>
              </a:rPr>
              <a:t> </a:t>
            </a:r>
            <a:r>
              <a:rPr lang="vi-VN" sz="3520" dirty="0">
                <a:cs typeface="Times New Roman" panose="02020603050405020304" pitchFamily="18" charset="0"/>
              </a:rPr>
              <a:t>đuôi</a:t>
            </a:r>
            <a:endParaRPr lang="en-US" sz="3520" dirty="0"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1760" y="3697261"/>
            <a:ext cx="3113213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20" dirty="0">
                <a:cs typeface="Times New Roman" panose="02020603050405020304" pitchFamily="18" charset="0"/>
              </a:rPr>
              <a:t>khoái chí</a:t>
            </a:r>
            <a:endParaRPr lang="en-US" sz="3520" dirty="0"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05222" y="3553528"/>
            <a:ext cx="429931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419600" y="3545126"/>
            <a:ext cx="232299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40354" y="4201629"/>
            <a:ext cx="503971" cy="1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830105" y="3567609"/>
            <a:ext cx="6646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40354" y="3567609"/>
            <a:ext cx="488206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20187" y="4134440"/>
            <a:ext cx="747977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50469" y="925506"/>
            <a:ext cx="5631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2705" y="40184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774"/>
    </mc:Choice>
    <mc:Fallback>
      <p:transition spd="slow" advTm="132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hot air balloons in the sky&#10;&#10;Description automatically generated with medium confidenc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0"/>
          <a:stretch>
            <a:fillRect/>
          </a:stretch>
        </p:blipFill>
        <p:spPr>
          <a:xfrm>
            <a:off x="-323628" y="1282"/>
            <a:ext cx="12515627" cy="6856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2069" y="249295"/>
            <a:ext cx="6300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181" y="869469"/>
            <a:ext cx="571268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Xin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 tin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                    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Quắp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“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ai. ”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La Phông - ten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3984" y="5137590"/>
            <a:ext cx="6300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Minh lược dịch)                                                                                   </a:t>
            </a:r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3133" y="1891666"/>
            <a:ext cx="2708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1800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pic>
        <p:nvPicPr>
          <p:cNvPr id="13" name="Google Shape;137;p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693133" y="2642051"/>
            <a:ext cx="2633781" cy="1854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18"/>
    </mc:Choice>
    <mc:Fallback>
      <p:transition spd="slow" advTm="13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524000" y="457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Chính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tả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Nhớ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524000" y="9144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Google Shape;137;p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241583" y="4319815"/>
            <a:ext cx="2633781" cy="18544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258639" y="1738562"/>
            <a:ext cx="6108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Phông - ten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675749" y="2159363"/>
            <a:ext cx="6744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Minh lược dịch)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66"/>
    </mc:Choice>
    <mc:Fallback>
      <p:transition spd="slow" advTm="7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4.4|6"/>
</p:tagLst>
</file>

<file path=ppt/tags/tag2.xml><?xml version="1.0" encoding="utf-8"?>
<p:tagLst xmlns:p="http://schemas.openxmlformats.org/presentationml/2006/main">
  <p:tag name="TIMING" val="|3.3|1.2|7.7|1.4"/>
</p:tagLst>
</file>

<file path=ppt/tags/tag3.xml><?xml version="1.0" encoding="utf-8"?>
<p:tagLst xmlns:p="http://schemas.openxmlformats.org/presentationml/2006/main">
  <p:tag name="TIMING" val="|11.9|10.2|16.5|1.7|3.9|4.1"/>
</p:tagLst>
</file>

<file path=ppt/tags/tag4.xml><?xml version="1.0" encoding="utf-8"?>
<p:tagLst xmlns:p="http://schemas.openxmlformats.org/presentationml/2006/main">
  <p:tag name="TIMING" val="|3|9.6|8.6|4|14.1|21.4|3.8|16"/>
</p:tagLst>
</file>

<file path=ppt/tags/tag5.xml><?xml version="1.0" encoding="utf-8"?>
<p:tagLst xmlns:p="http://schemas.openxmlformats.org/presentationml/2006/main">
  <p:tag name="TIMING" val="|0.9|70.6"/>
</p:tagLst>
</file>

<file path=ppt/tags/tag6.xml><?xml version="1.0" encoding="utf-8"?>
<p:tagLst xmlns:p="http://schemas.openxmlformats.org/presentationml/2006/main">
  <p:tag name="TIMING" val="|0.7|7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6441</Words>
  <Application>WPS Presentation</Application>
  <PresentationFormat>Custom</PresentationFormat>
  <Paragraphs>129</Paragraphs>
  <Slides>14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SimSun</vt:lpstr>
      <vt:lpstr>Wingdings</vt:lpstr>
      <vt:lpstr>Algerian</vt:lpstr>
      <vt:lpstr>Comic Sans MS</vt:lpstr>
      <vt:lpstr>Times New Roman</vt:lpstr>
      <vt:lpstr>Calibri</vt:lpstr>
      <vt:lpstr>Microsoft YaHei</vt:lpstr>
      <vt:lpstr>汉仪小麦体简</vt:lpstr>
      <vt:lpstr>Roboto Black</vt:lpstr>
      <vt:lpstr>Wide Latin</vt:lpstr>
      <vt:lpstr>VNI-Times</vt:lpstr>
      <vt:lpstr>Calibri</vt:lpstr>
      <vt:lpstr>.VnTimeH</vt:lpstr>
      <vt:lpstr>Segoe Print</vt:lpstr>
      <vt:lpstr>Arial Unicode MS</vt:lpstr>
      <vt:lpstr>Calibri Light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75</cp:revision>
  <dcterms:created xsi:type="dcterms:W3CDTF">2021-09-05T02:12:00Z</dcterms:created>
  <dcterms:modified xsi:type="dcterms:W3CDTF">2021-10-24T04:02:31Z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AA96973EEBC54E059D13F36606BC8B7A</vt:lpwstr>
  </property>
  <property fmtid="{D5CDD505-2E9C-101B-9397-08002B2CF9AE}" pid="3" name="KSOProductBuildVer">
    <vt:lpwstr>1033-11.2.0.10323</vt:lpwstr>
  </property>
</Properties>
</file>